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4"/>
  </p:notesMasterIdLst>
  <p:sldIdLst>
    <p:sldId id="256" r:id="rId2"/>
    <p:sldId id="258" r:id="rId3"/>
    <p:sldId id="268" r:id="rId4"/>
    <p:sldId id="260" r:id="rId5"/>
    <p:sldId id="303" r:id="rId6"/>
    <p:sldId id="304" r:id="rId7"/>
    <p:sldId id="283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36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3" r:id="rId33"/>
    <p:sldId id="332" r:id="rId34"/>
    <p:sldId id="334" r:id="rId35"/>
    <p:sldId id="335" r:id="rId36"/>
    <p:sldId id="319" r:id="rId37"/>
    <p:sldId id="320" r:id="rId38"/>
    <p:sldId id="261" r:id="rId39"/>
    <p:sldId id="321" r:id="rId40"/>
    <p:sldId id="322" r:id="rId41"/>
    <p:sldId id="337" r:id="rId42"/>
    <p:sldId id="284" r:id="rId43"/>
  </p:sldIdLst>
  <p:sldSz cx="9144000" cy="5143500" type="screen16x9"/>
  <p:notesSz cx="6858000" cy="9144000"/>
  <p:embeddedFontLst>
    <p:embeddedFont>
      <p:font typeface="Roboto Slab Regular" panose="020B0604020202020204" charset="0"/>
      <p:regular r:id="rId45"/>
      <p:bold r:id="rId46"/>
    </p:embeddedFont>
    <p:embeddedFont>
      <p:font typeface="Saira ExtraCondensed Medium" panose="020B0604020202020204" charset="0"/>
      <p:regular r:id="rId47"/>
      <p:bold r:id="rId48"/>
    </p:embeddedFont>
    <p:embeddedFont>
      <p:font typeface="Squada One" panose="020B0604020202020204" charset="0"/>
      <p:regular r:id="rId49"/>
    </p:embeddedFont>
    <p:embeddedFont>
      <p:font typeface="Saira Extra Condensed" panose="020B0604020202020204" charset="0"/>
      <p:regular r:id="rId50"/>
      <p:bold r:id="rId51"/>
    </p:embeddedFont>
    <p:embeddedFont>
      <p:font typeface="Barlow Semi Condensed Light" panose="020B0604020202020204" charset="0"/>
      <p:regular r:id="rId52"/>
      <p:bold r:id="rId53"/>
      <p:italic r:id="rId54"/>
      <p:boldItalic r:id="rId55"/>
    </p:embeddedFont>
    <p:embeddedFont>
      <p:font typeface="Barlow Semi Condensed" panose="020B0604020202020204" charset="0"/>
      <p:regular r:id="rId56"/>
      <p:bold r:id="rId57"/>
      <p:italic r:id="rId58"/>
      <p:boldItalic r:id="rId59"/>
    </p:embeddedFont>
    <p:embeddedFont>
      <p:font typeface="Tahoma" panose="020B0604030504040204" pitchFamily="34" charset="0"/>
      <p:regular r:id="rId60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Saira ExtraCondensed SemiBold" panose="020B0604020202020204" charset="0"/>
      <p:regular r:id="rId66"/>
      <p:bold r:id="rId67"/>
    </p:embeddedFont>
    <p:embeddedFont>
      <p:font typeface="Fira Sans Extra Condensed Medium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8" y="84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5759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65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740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170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5320d76d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5320d76d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122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40b6adc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40b6adc3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190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5d334798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5d334798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549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516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084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71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87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09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5320d76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5320d76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6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40b6adc3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40b6adc3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3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5320d76d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5320d76d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9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75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5d334798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5d334798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684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5320d76d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5320d76d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84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40b6adc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40b6adc3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14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144850" y="2646075"/>
            <a:ext cx="3394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257850" y="3246250"/>
            <a:ext cx="464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_1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 flipH="1">
            <a:off x="4457674" y="18626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2"/>
          <p:cNvCxnSpPr/>
          <p:nvPr/>
        </p:nvCxnSpPr>
        <p:spPr>
          <a:xfrm rot="10800000">
            <a:off x="4567500" y="2730450"/>
            <a:ext cx="4576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2327475" y="2806650"/>
            <a:ext cx="2892000" cy="16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2788350" y="317025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064750" y="1973250"/>
            <a:ext cx="5014500" cy="11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6925" y="981700"/>
            <a:ext cx="7016700" cy="28344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204950" y="1597150"/>
            <a:ext cx="6962100" cy="25854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162200" y="3586500"/>
            <a:ext cx="1888200" cy="13641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6084450" y="3595650"/>
            <a:ext cx="1881300" cy="13389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ITLE_ONLY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165500" y="1838375"/>
            <a:ext cx="3343800" cy="2684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641650" y="1838375"/>
            <a:ext cx="3343800" cy="2684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4794050" y="3050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4572075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3079800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7324862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5369350" y="31807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5123712" y="3079800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CUSTOM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38291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5216975" y="29521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7324850" y="-7600"/>
            <a:ext cx="0" cy="515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CUSTOM_1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102537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109125" y="29521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1901150" y="-7600"/>
            <a:ext cx="0" cy="515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CUSTOM_6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-32325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6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2730450"/>
            <a:ext cx="4576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4576500" y="28066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4576500" y="31480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4576500" y="34894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4576500" y="38308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 smtClean="0"/>
              <a:t>“Cài đặt các phần mềm ứng dụng với mức chi tiêu hợp lý”</a:t>
            </a:r>
            <a:endParaRPr i="1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ctrTitle"/>
          </p:nvPr>
        </p:nvSpPr>
        <p:spPr>
          <a:xfrm flipH="1">
            <a:off x="1144799" y="2646075"/>
            <a:ext cx="209156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EASY</a:t>
            </a:r>
            <a:br>
              <a:rPr lang="es" dirty="0" smtClean="0"/>
            </a:br>
            <a:r>
              <a:rPr lang="es" dirty="0" smtClean="0"/>
              <a:t>SETTING</a:t>
            </a:r>
            <a:endParaRPr dirty="0"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575" y="335075"/>
            <a:ext cx="4300148" cy="42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2"/>
          <p:cNvSpPr txBox="1">
            <a:spLocks noGrp="1"/>
          </p:cNvSpPr>
          <p:nvPr>
            <p:ph type="ctrTitle" idx="2"/>
          </p:nvPr>
        </p:nvSpPr>
        <p:spPr>
          <a:xfrm flipH="1">
            <a:off x="5006375" y="1984429"/>
            <a:ext cx="2117100" cy="17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/>
              <a:t>CÁCH THỨC TRAO ĐỔI CÔNG VIỆC</a:t>
            </a:r>
            <a:endParaRPr sz="4400" dirty="0"/>
          </a:p>
        </p:txBody>
      </p:sp>
      <p:pic>
        <p:nvPicPr>
          <p:cNvPr id="789" name="Google Shape;7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00" y="1040000"/>
            <a:ext cx="3500699" cy="306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41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88;p42"/>
          <p:cNvSpPr txBox="1">
            <a:spLocks noGrp="1"/>
          </p:cNvSpPr>
          <p:nvPr>
            <p:ph type="ctrTitle" idx="2"/>
          </p:nvPr>
        </p:nvSpPr>
        <p:spPr>
          <a:xfrm flipH="1">
            <a:off x="7391399" y="2702886"/>
            <a:ext cx="1556657" cy="17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/>
              <a:t>CÁCH THỨC TRAO ĐỔI CÔNG VIỆC</a:t>
            </a:r>
            <a:endParaRPr sz="4400" dirty="0"/>
          </a:p>
        </p:txBody>
      </p:sp>
      <p:sp>
        <p:nvSpPr>
          <p:cNvPr id="8" name="Google Shape;247;p24"/>
          <p:cNvSpPr txBox="1">
            <a:spLocks noGrp="1"/>
          </p:cNvSpPr>
          <p:nvPr>
            <p:ph type="subTitle" idx="1"/>
          </p:nvPr>
        </p:nvSpPr>
        <p:spPr>
          <a:xfrm flipH="1">
            <a:off x="283028" y="447471"/>
            <a:ext cx="6281057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	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tiến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hành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trao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đổi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bàn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bạc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hoạt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động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thông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qua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Họp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trực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tiếp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tại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một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địa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iểm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đã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thống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nhất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Họp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online qua google meeting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facebook</a:t>
            </a:r>
            <a:r>
              <a:rPr lang="en-US" sz="2000" b="1" i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  <a:endParaRPr lang="en-US" sz="2000" b="1" i="1" dirty="0"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2702886"/>
            <a:ext cx="3317271" cy="2123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0" y="2071371"/>
            <a:ext cx="3447901" cy="2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>
            <a:spLocks noGrp="1"/>
          </p:cNvSpPr>
          <p:nvPr>
            <p:ph type="ctrTitle" idx="2"/>
          </p:nvPr>
        </p:nvSpPr>
        <p:spPr>
          <a:xfrm flipH="1">
            <a:off x="4408713" y="2900300"/>
            <a:ext cx="271474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QUẢN LÝ CÔNG VIỆC</a:t>
            </a:r>
            <a:endParaRPr dirty="0"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l="13539" t="1994" b="4345"/>
          <a:stretch/>
        </p:blipFill>
        <p:spPr>
          <a:xfrm>
            <a:off x="0" y="-28340"/>
            <a:ext cx="3627801" cy="5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137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1498304" y="1883978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300" b="1" i="1" dirty="0" err="1"/>
              <a:t>Lập</a:t>
            </a:r>
            <a:r>
              <a:rPr lang="en-US" sz="1300" b="1" i="1" dirty="0"/>
              <a:t> </a:t>
            </a:r>
            <a:r>
              <a:rPr lang="en-US" sz="1300" b="1" i="1" dirty="0" err="1"/>
              <a:t>kế</a:t>
            </a:r>
            <a:r>
              <a:rPr lang="en-US" sz="1300" b="1" i="1" dirty="0"/>
              <a:t> </a:t>
            </a:r>
            <a:r>
              <a:rPr lang="en-US" sz="1300" b="1" i="1" dirty="0" err="1"/>
              <a:t>hoạch</a:t>
            </a:r>
            <a:r>
              <a:rPr lang="en-US" sz="1300" b="1" i="1" dirty="0"/>
              <a:t> </a:t>
            </a:r>
            <a:r>
              <a:rPr lang="en-US" sz="1300" b="1" i="1" dirty="0" err="1"/>
              <a:t>từng</a:t>
            </a:r>
            <a:r>
              <a:rPr lang="en-US" sz="1300" b="1" i="1" dirty="0"/>
              <a:t> Sprint </a:t>
            </a:r>
            <a:r>
              <a:rPr lang="en-US" sz="1300" b="1" i="1" dirty="0" err="1"/>
              <a:t>trên</a:t>
            </a:r>
            <a:r>
              <a:rPr lang="en-US" sz="1300" b="1" i="1" dirty="0"/>
              <a:t> Azure DevOps.</a:t>
            </a:r>
          </a:p>
          <a:p>
            <a:pPr marL="0" indent="0" algn="ctr"/>
            <a:r>
              <a:rPr lang="en-US" sz="1300" b="1" i="1" dirty="0" err="1"/>
              <a:t>Mỗi</a:t>
            </a:r>
            <a:r>
              <a:rPr lang="en-US" sz="1300" b="1" i="1" dirty="0"/>
              <a:t> sprint </a:t>
            </a:r>
            <a:r>
              <a:rPr lang="en-US" sz="1300" b="1" i="1" dirty="0" err="1"/>
              <a:t>kéo</a:t>
            </a:r>
            <a:r>
              <a:rPr lang="en-US" sz="1300" b="1" i="1" dirty="0"/>
              <a:t> </a:t>
            </a:r>
            <a:r>
              <a:rPr lang="en-US" sz="1300" b="1" i="1" dirty="0" err="1"/>
              <a:t>dài</a:t>
            </a:r>
            <a:r>
              <a:rPr lang="en-US" sz="1300" b="1" i="1" dirty="0"/>
              <a:t> 2 </a:t>
            </a:r>
            <a:r>
              <a:rPr lang="en-US" sz="1300" b="1" i="1" dirty="0" err="1"/>
              <a:t>tuần</a:t>
            </a:r>
            <a:r>
              <a:rPr lang="en-US" sz="1300" b="1" i="1" dirty="0"/>
              <a:t>.</a:t>
            </a:r>
          </a:p>
          <a:p>
            <a:pPr marL="0" indent="0" algn="ctr"/>
            <a:r>
              <a:rPr lang="en-US" sz="1300" b="1" i="1" dirty="0" err="1"/>
              <a:t>Mỗi</a:t>
            </a:r>
            <a:r>
              <a:rPr lang="en-US" sz="1300" b="1" i="1" dirty="0"/>
              <a:t> </a:t>
            </a:r>
            <a:r>
              <a:rPr lang="en-US" sz="1300" b="1" i="1" dirty="0" err="1"/>
              <a:t>thành</a:t>
            </a:r>
            <a:r>
              <a:rPr lang="en-US" sz="1300" b="1" i="1" dirty="0"/>
              <a:t> </a:t>
            </a:r>
            <a:r>
              <a:rPr lang="en-US" sz="1300" b="1" i="1" dirty="0" err="1"/>
              <a:t>viên</a:t>
            </a:r>
            <a:r>
              <a:rPr lang="en-US" sz="1300" b="1" i="1" dirty="0"/>
              <a:t> </a:t>
            </a:r>
            <a:r>
              <a:rPr lang="en-US" sz="1300" b="1" i="1" dirty="0" err="1"/>
              <a:t>dự</a:t>
            </a:r>
            <a:r>
              <a:rPr lang="en-US" sz="1300" b="1" i="1" dirty="0"/>
              <a:t> </a:t>
            </a:r>
            <a:r>
              <a:rPr lang="en-US" sz="1300" b="1" i="1" dirty="0" err="1"/>
              <a:t>án</a:t>
            </a:r>
            <a:r>
              <a:rPr lang="en-US" sz="1300" b="1" i="1" dirty="0"/>
              <a:t> </a:t>
            </a:r>
            <a:r>
              <a:rPr lang="en-US" sz="1300" b="1" i="1" dirty="0" err="1"/>
              <a:t>sẽ</a:t>
            </a:r>
            <a:r>
              <a:rPr lang="en-US" sz="1300" b="1" i="1" dirty="0"/>
              <a:t> </a:t>
            </a:r>
            <a:r>
              <a:rPr lang="en-US" sz="1300" b="1" i="1" dirty="0" err="1"/>
              <a:t>được</a:t>
            </a:r>
            <a:r>
              <a:rPr lang="en-US" sz="1300" b="1" i="1" dirty="0"/>
              <a:t> </a:t>
            </a:r>
            <a:r>
              <a:rPr lang="en-US" sz="1300" b="1" i="1" dirty="0" err="1"/>
              <a:t>nhận</a:t>
            </a:r>
            <a:r>
              <a:rPr lang="en-US" sz="1300" b="1" i="1" dirty="0"/>
              <a:t> </a:t>
            </a:r>
            <a:r>
              <a:rPr lang="en-US" sz="1300" b="1" i="1" dirty="0" err="1"/>
              <a:t>công</a:t>
            </a:r>
            <a:r>
              <a:rPr lang="en-US" sz="1300" b="1" i="1" dirty="0"/>
              <a:t> </a:t>
            </a:r>
            <a:r>
              <a:rPr lang="en-US" sz="1300" b="1" i="1" dirty="0" err="1"/>
              <a:t>việc</a:t>
            </a:r>
            <a:r>
              <a:rPr lang="en-US" sz="1300" b="1" i="1" dirty="0"/>
              <a:t> </a:t>
            </a:r>
            <a:r>
              <a:rPr lang="en-US" sz="1300" b="1" i="1" dirty="0" err="1"/>
              <a:t>trong</a:t>
            </a:r>
            <a:r>
              <a:rPr lang="en-US" sz="1300" b="1" i="1" dirty="0"/>
              <a:t> sprint </a:t>
            </a:r>
            <a:r>
              <a:rPr lang="en-US" sz="1300" b="1" i="1" dirty="0" err="1"/>
              <a:t>và</a:t>
            </a:r>
            <a:r>
              <a:rPr lang="en-US" sz="1300" b="1" i="1" dirty="0"/>
              <a:t> </a:t>
            </a:r>
            <a:r>
              <a:rPr lang="en-US" sz="1300" b="1" i="1" dirty="0" err="1"/>
              <a:t>chịu</a:t>
            </a:r>
            <a:r>
              <a:rPr lang="en-US" sz="1300" b="1" i="1" dirty="0"/>
              <a:t> </a:t>
            </a:r>
            <a:r>
              <a:rPr lang="en-US" sz="1300" b="1" i="1" dirty="0" err="1"/>
              <a:t>trách</a:t>
            </a:r>
            <a:r>
              <a:rPr lang="en-US" sz="1300" b="1" i="1" dirty="0"/>
              <a:t> </a:t>
            </a:r>
            <a:r>
              <a:rPr lang="en-US" sz="1300" b="1" i="1" dirty="0" err="1"/>
              <a:t>nhiệm</a:t>
            </a:r>
            <a:r>
              <a:rPr lang="en-US" sz="1300" b="1" i="1" dirty="0"/>
              <a:t> </a:t>
            </a:r>
            <a:r>
              <a:rPr lang="en-US" sz="1300" b="1" i="1" dirty="0" err="1"/>
              <a:t>cho</a:t>
            </a:r>
            <a:r>
              <a:rPr lang="en-US" sz="1300" b="1" i="1" dirty="0"/>
              <a:t> </a:t>
            </a:r>
            <a:r>
              <a:rPr lang="en-US" sz="1300" b="1" i="1" dirty="0" err="1"/>
              <a:t>công</a:t>
            </a:r>
            <a:r>
              <a:rPr lang="en-US" sz="1300" b="1" i="1" dirty="0"/>
              <a:t> </a:t>
            </a:r>
            <a:r>
              <a:rPr lang="en-US" sz="1300" b="1" i="1" dirty="0" err="1"/>
              <a:t>việc</a:t>
            </a:r>
            <a:r>
              <a:rPr lang="en-US" sz="1300" b="1" i="1" dirty="0"/>
              <a:t> </a:t>
            </a:r>
            <a:r>
              <a:rPr lang="en-US" sz="1300" b="1" i="1" dirty="0" err="1"/>
              <a:t>đó</a:t>
            </a:r>
            <a:r>
              <a:rPr lang="en-US" sz="1300" b="1" i="1" dirty="0"/>
              <a:t> </a:t>
            </a:r>
          </a:p>
          <a:p>
            <a:pPr marL="0" indent="0" algn="ctr"/>
            <a:r>
              <a:rPr lang="en-US" sz="1300" b="1" i="1" dirty="0" err="1"/>
              <a:t>Những</a:t>
            </a:r>
            <a:r>
              <a:rPr lang="en-US" sz="1300" b="1" i="1" dirty="0"/>
              <a:t> </a:t>
            </a:r>
            <a:r>
              <a:rPr lang="en-US" sz="1300" b="1" i="1" dirty="0" err="1"/>
              <a:t>thành</a:t>
            </a:r>
            <a:r>
              <a:rPr lang="en-US" sz="1300" b="1" i="1" dirty="0"/>
              <a:t> </a:t>
            </a:r>
            <a:r>
              <a:rPr lang="en-US" sz="1300" b="1" i="1" dirty="0" err="1"/>
              <a:t>viên</a:t>
            </a:r>
            <a:r>
              <a:rPr lang="en-US" sz="1300" b="1" i="1" dirty="0"/>
              <a:t> </a:t>
            </a:r>
            <a:r>
              <a:rPr lang="en-US" sz="1300" b="1" i="1" dirty="0" err="1"/>
              <a:t>tốt</a:t>
            </a:r>
            <a:r>
              <a:rPr lang="en-US" sz="1300" b="1" i="1" dirty="0"/>
              <a:t> </a:t>
            </a:r>
            <a:r>
              <a:rPr lang="en-US" sz="1300" b="1" i="1" dirty="0" err="1"/>
              <a:t>sẽ</a:t>
            </a:r>
            <a:r>
              <a:rPr lang="en-US" sz="1300" b="1" i="1" dirty="0"/>
              <a:t> </a:t>
            </a:r>
            <a:r>
              <a:rPr lang="en-US" sz="1300" b="1" i="1" dirty="0" err="1"/>
              <a:t>có</a:t>
            </a:r>
            <a:r>
              <a:rPr lang="en-US" sz="1300" b="1" i="1" dirty="0"/>
              <a:t> </a:t>
            </a:r>
            <a:r>
              <a:rPr lang="en-US" sz="1300" b="1" i="1" dirty="0" err="1"/>
              <a:t>nhiệm</a:t>
            </a:r>
            <a:r>
              <a:rPr lang="en-US" sz="1300" b="1" i="1" dirty="0"/>
              <a:t> </a:t>
            </a:r>
            <a:r>
              <a:rPr lang="en-US" sz="1300" b="1" i="1" dirty="0" err="1"/>
              <a:t>vụ</a:t>
            </a:r>
            <a:r>
              <a:rPr lang="en-US" sz="1300" b="1" i="1" dirty="0"/>
              <a:t> </a:t>
            </a:r>
            <a:r>
              <a:rPr lang="en-US" sz="1300" b="1" i="1" dirty="0" err="1"/>
              <a:t>hỗ</a:t>
            </a:r>
            <a:r>
              <a:rPr lang="en-US" sz="1300" b="1" i="1" dirty="0"/>
              <a:t> </a:t>
            </a:r>
            <a:r>
              <a:rPr lang="en-US" sz="1300" b="1" i="1" dirty="0" err="1"/>
              <a:t>trợ</a:t>
            </a:r>
            <a:r>
              <a:rPr lang="en-US" sz="1300" b="1" i="1" dirty="0"/>
              <a:t> </a:t>
            </a:r>
            <a:r>
              <a:rPr lang="en-US" sz="1300" b="1" i="1" dirty="0" err="1"/>
              <a:t>cho</a:t>
            </a:r>
            <a:r>
              <a:rPr lang="en-US" sz="1300" b="1" i="1" dirty="0"/>
              <a:t> </a:t>
            </a:r>
            <a:r>
              <a:rPr lang="en-US" sz="1300" b="1" i="1" dirty="0" err="1"/>
              <a:t>các</a:t>
            </a:r>
            <a:r>
              <a:rPr lang="en-US" sz="1300" b="1" i="1" dirty="0"/>
              <a:t> </a:t>
            </a:r>
            <a:r>
              <a:rPr lang="en-US" sz="1300" b="1" i="1" dirty="0" err="1"/>
              <a:t>thành</a:t>
            </a:r>
            <a:r>
              <a:rPr lang="en-US" sz="1300" b="1" i="1" dirty="0"/>
              <a:t>  </a:t>
            </a:r>
            <a:r>
              <a:rPr lang="en-US" sz="1300" b="1" i="1" dirty="0" err="1"/>
              <a:t>viên</a:t>
            </a:r>
            <a:r>
              <a:rPr lang="en-US" sz="1300" b="1" i="1" dirty="0"/>
              <a:t> </a:t>
            </a:r>
            <a:r>
              <a:rPr lang="en-US" sz="1300" b="1" i="1" dirty="0" err="1"/>
              <a:t>yếu</a:t>
            </a:r>
            <a:r>
              <a:rPr lang="en-US" sz="1300" b="1" i="1" dirty="0"/>
              <a:t> </a:t>
            </a:r>
            <a:r>
              <a:rPr lang="en-US" sz="1300" b="1" i="1" dirty="0" err="1"/>
              <a:t>hơn</a:t>
            </a:r>
            <a:r>
              <a:rPr lang="en-US" sz="1300" b="1" i="1" dirty="0"/>
              <a:t> </a:t>
            </a:r>
          </a:p>
          <a:p>
            <a:pPr marL="0" indent="0" algn="ctr"/>
            <a:r>
              <a:rPr lang="en-US" sz="1300" b="1" i="1" dirty="0" err="1"/>
              <a:t>Nhóm</a:t>
            </a:r>
            <a:r>
              <a:rPr lang="en-US" sz="1300" b="1" i="1" dirty="0"/>
              <a:t> check </a:t>
            </a:r>
            <a:r>
              <a:rPr lang="en-US" sz="1300" b="1" i="1" dirty="0" err="1"/>
              <a:t>tiến</a:t>
            </a:r>
            <a:r>
              <a:rPr lang="en-US" sz="1300" b="1" i="1" dirty="0"/>
              <a:t> </a:t>
            </a:r>
            <a:r>
              <a:rPr lang="en-US" sz="1300" b="1" i="1" dirty="0" err="1"/>
              <a:t>độ</a:t>
            </a:r>
            <a:r>
              <a:rPr lang="en-US" sz="1300" b="1" i="1" dirty="0"/>
              <a:t> </a:t>
            </a:r>
            <a:r>
              <a:rPr lang="en-US" sz="1300" b="1" i="1" dirty="0" err="1"/>
              <a:t>công</a:t>
            </a:r>
            <a:r>
              <a:rPr lang="en-US" sz="1300" b="1" i="1" dirty="0"/>
              <a:t> </a:t>
            </a:r>
            <a:r>
              <a:rPr lang="en-US" sz="1300" b="1" i="1" dirty="0" err="1"/>
              <a:t>việc</a:t>
            </a:r>
            <a:r>
              <a:rPr lang="en-US" sz="1300" b="1" i="1" dirty="0"/>
              <a:t> 1 </a:t>
            </a:r>
            <a:r>
              <a:rPr lang="en-US" sz="1300" b="1" i="1" dirty="0" err="1"/>
              <a:t>lần</a:t>
            </a:r>
            <a:r>
              <a:rPr lang="en-US" sz="1300" b="1" i="1" dirty="0"/>
              <a:t>/ 1 </a:t>
            </a:r>
            <a:r>
              <a:rPr lang="en-US" sz="1300" b="1" i="1" dirty="0" err="1"/>
              <a:t>tuần</a:t>
            </a:r>
            <a:r>
              <a:rPr lang="en-US" sz="1300" b="1" i="1" dirty="0"/>
              <a:t> </a:t>
            </a:r>
            <a:r>
              <a:rPr lang="en-US" sz="1300" b="1" i="1" dirty="0" err="1"/>
              <a:t>cuối</a:t>
            </a:r>
            <a:r>
              <a:rPr lang="en-US" sz="1300" b="1" i="1" dirty="0"/>
              <a:t> </a:t>
            </a:r>
            <a:r>
              <a:rPr lang="en-US" sz="1300" b="1" i="1" dirty="0" err="1"/>
              <a:t>mỗi</a:t>
            </a:r>
            <a:r>
              <a:rPr lang="en-US" sz="1300" b="1" i="1" dirty="0"/>
              <a:t> sprint </a:t>
            </a:r>
            <a:r>
              <a:rPr lang="en-US" sz="1300" b="1" i="1" dirty="0" err="1"/>
              <a:t>và</a:t>
            </a:r>
            <a:r>
              <a:rPr lang="en-US" sz="1300" b="1" i="1" dirty="0"/>
              <a:t> </a:t>
            </a:r>
            <a:r>
              <a:rPr lang="en-US" sz="1300" b="1" i="1" dirty="0" err="1"/>
              <a:t>bổ</a:t>
            </a:r>
            <a:r>
              <a:rPr lang="en-US" sz="1300" b="1" i="1" dirty="0"/>
              <a:t> sung </a:t>
            </a:r>
            <a:r>
              <a:rPr lang="en-US" sz="1300" b="1" i="1" dirty="0" err="1"/>
              <a:t>công</a:t>
            </a:r>
            <a:r>
              <a:rPr lang="en-US" sz="1300" b="1" i="1" dirty="0"/>
              <a:t> </a:t>
            </a:r>
            <a:r>
              <a:rPr lang="en-US" sz="1300" b="1" i="1" dirty="0" err="1"/>
              <a:t>việc</a:t>
            </a:r>
            <a:r>
              <a:rPr lang="en-US" sz="1300" b="1" i="1" dirty="0"/>
              <a:t> </a:t>
            </a:r>
            <a:r>
              <a:rPr lang="en-US" sz="1300" b="1" i="1" dirty="0" err="1"/>
              <a:t>hoặc</a:t>
            </a:r>
            <a:r>
              <a:rPr lang="en-US" sz="1300" b="1" i="1" dirty="0"/>
              <a:t> </a:t>
            </a:r>
            <a:r>
              <a:rPr lang="en-US" sz="1300" b="1" i="1" dirty="0" err="1"/>
              <a:t>nội</a:t>
            </a:r>
            <a:r>
              <a:rPr lang="en-US" sz="1300" b="1" i="1" dirty="0"/>
              <a:t> dung </a:t>
            </a:r>
            <a:r>
              <a:rPr lang="en-US" sz="1300" b="1" i="1" dirty="0" err="1"/>
              <a:t>nếu</a:t>
            </a:r>
            <a:r>
              <a:rPr lang="en-US" sz="1300" b="1" i="1" dirty="0"/>
              <a:t> </a:t>
            </a:r>
            <a:r>
              <a:rPr lang="en-US" sz="1300" b="1" i="1" dirty="0" err="1"/>
              <a:t>cần</a:t>
            </a:r>
            <a:r>
              <a:rPr lang="en-US" sz="1300" b="1" i="1" dirty="0"/>
              <a:t> </a:t>
            </a:r>
          </a:p>
          <a:p>
            <a:pPr marL="0" indent="0" algn="ctr"/>
            <a:r>
              <a:rPr lang="en-US" sz="1300" b="1" i="1" dirty="0" err="1"/>
              <a:t>Đảm</a:t>
            </a:r>
            <a:r>
              <a:rPr lang="en-US" sz="1300" b="1" i="1" dirty="0"/>
              <a:t> </a:t>
            </a:r>
            <a:r>
              <a:rPr lang="en-US" sz="1300" b="1" i="1" dirty="0" err="1"/>
              <a:t>bảo</a:t>
            </a:r>
            <a:r>
              <a:rPr lang="en-US" sz="1300" b="1" i="1" dirty="0"/>
              <a:t> </a:t>
            </a:r>
            <a:r>
              <a:rPr lang="en-US" sz="1300" b="1" i="1" dirty="0" err="1"/>
              <a:t>tiến</a:t>
            </a:r>
            <a:r>
              <a:rPr lang="en-US" sz="1300" b="1" i="1" dirty="0"/>
              <a:t> </a:t>
            </a:r>
            <a:r>
              <a:rPr lang="en-US" sz="1300" b="1" i="1" dirty="0" err="1"/>
              <a:t>độ</a:t>
            </a:r>
            <a:r>
              <a:rPr lang="en-US" sz="1300" b="1" i="1" dirty="0"/>
              <a:t> </a:t>
            </a:r>
            <a:r>
              <a:rPr lang="en-US" sz="1300" b="1" i="1" dirty="0" err="1"/>
              <a:t>dự</a:t>
            </a:r>
            <a:r>
              <a:rPr lang="en-US" sz="1300" b="1" i="1" dirty="0"/>
              <a:t> </a:t>
            </a:r>
            <a:r>
              <a:rPr lang="en-US" sz="1300" b="1" i="1" dirty="0" err="1"/>
              <a:t>án</a:t>
            </a:r>
            <a:r>
              <a:rPr lang="en-US" sz="1300" b="1" i="1" dirty="0"/>
              <a:t> </a:t>
            </a:r>
            <a:r>
              <a:rPr lang="en-US" sz="1300" b="1" i="1" dirty="0" err="1"/>
              <a:t>theo</a:t>
            </a:r>
            <a:r>
              <a:rPr lang="en-US" sz="1300" b="1" i="1" dirty="0"/>
              <a:t> </a:t>
            </a:r>
            <a:r>
              <a:rPr lang="en-US" sz="1300" b="1" i="1" dirty="0" err="1"/>
              <a:t>đúng</a:t>
            </a:r>
            <a:r>
              <a:rPr lang="en-US" sz="1300" b="1" i="1" dirty="0"/>
              <a:t> </a:t>
            </a:r>
            <a:r>
              <a:rPr lang="en-US" sz="1300" b="1" i="1" dirty="0" err="1"/>
              <a:t>hạn</a:t>
            </a:r>
            <a:r>
              <a:rPr lang="en-US" sz="1300" b="1" i="1" dirty="0"/>
              <a:t> </a:t>
            </a:r>
          </a:p>
        </p:txBody>
      </p:sp>
      <p:sp>
        <p:nvSpPr>
          <p:cNvPr id="237" name="Google Shape;237;p23"/>
          <p:cNvSpPr txBox="1">
            <a:spLocks noGrp="1"/>
          </p:cNvSpPr>
          <p:nvPr>
            <p:ph type="sldNum" idx="4294967295"/>
          </p:nvPr>
        </p:nvSpPr>
        <p:spPr>
          <a:xfrm>
            <a:off x="8307994" y="45224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ctrTitle" idx="4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MÔ HÌNH SCRUM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06" y="1992086"/>
            <a:ext cx="3142707" cy="237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892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25118"/>
              </p:ext>
            </p:extLst>
          </p:nvPr>
        </p:nvGraphicFramePr>
        <p:xfrm>
          <a:off x="936172" y="1121229"/>
          <a:ext cx="7162799" cy="320567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669003"/>
                <a:gridCol w="904042"/>
                <a:gridCol w="834501"/>
                <a:gridCol w="904042"/>
                <a:gridCol w="973584"/>
                <a:gridCol w="834501"/>
                <a:gridCol w="1043126"/>
              </a:tblGrid>
              <a:tr h="467500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Init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6804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Số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lượng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Backlog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 (1)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 (6)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6804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Đúng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Đúng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Chậm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Đúng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Đúng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Nhanh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6804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Estimation Effort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71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4675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Actual Effort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16.5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79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722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6565" y="339914"/>
            <a:ext cx="3964547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SO SÁNH GIỮA ESTIMATE VÀ ACTUAL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89" y="952183"/>
            <a:ext cx="7571428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1420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14197" r="6458" b="10494"/>
          <a:stretch/>
        </p:blipFill>
        <p:spPr bwMode="auto">
          <a:xfrm>
            <a:off x="762001" y="729343"/>
            <a:ext cx="7413172" cy="362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176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4" t="17015" r="1143" b="43746"/>
          <a:stretch/>
        </p:blipFill>
        <p:spPr bwMode="auto">
          <a:xfrm>
            <a:off x="598714" y="1186541"/>
            <a:ext cx="7916455" cy="295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12611" y="360462"/>
            <a:ext cx="1888659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rlow Semi Condensed" panose="020B0604020202020204" charset="0"/>
              </a:rPr>
              <a:t>Initiation </a:t>
            </a:r>
            <a:r>
              <a:rPr lang="en-US" sz="2000" b="1" dirty="0" err="1">
                <a:solidFill>
                  <a:schemeClr val="bg1"/>
                </a:solidFill>
                <a:latin typeface="Barlow Semi Condensed" panose="020B0604020202020204" charset="0"/>
              </a:rPr>
              <a:t>Pharse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9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t="18286" r="3215" b="33079"/>
          <a:stretch/>
        </p:blipFill>
        <p:spPr bwMode="auto">
          <a:xfrm>
            <a:off x="501953" y="1242183"/>
            <a:ext cx="8130420" cy="294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93315" y="360462"/>
            <a:ext cx="947695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1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6131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3" t="17524" r="6571" b="49333"/>
          <a:stretch/>
        </p:blipFill>
        <p:spPr bwMode="auto">
          <a:xfrm>
            <a:off x="163286" y="1381276"/>
            <a:ext cx="8813074" cy="227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72731" y="404885"/>
            <a:ext cx="994183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2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8558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ctrTitle" idx="2"/>
          </p:nvPr>
        </p:nvSpPr>
        <p:spPr>
          <a:xfrm>
            <a:off x="1421935" y="2602966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TỔNG QUAN VỀ DỰ ÁN</a:t>
            </a:r>
            <a:endParaRPr dirty="0"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38" y="659713"/>
            <a:ext cx="3875624" cy="39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-114338" y="1561366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18159" r="3643" b="34222"/>
          <a:stretch/>
        </p:blipFill>
        <p:spPr bwMode="auto">
          <a:xfrm>
            <a:off x="272143" y="1077686"/>
            <a:ext cx="8610599" cy="326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81953" y="338691"/>
            <a:ext cx="990977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3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02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3" t="18159" r="6999" b="35492"/>
          <a:stretch/>
        </p:blipFill>
        <p:spPr bwMode="auto">
          <a:xfrm>
            <a:off x="217714" y="1153886"/>
            <a:ext cx="8699864" cy="317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64944" y="360462"/>
            <a:ext cx="1005403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4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628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2" t="16508" r="4715" b="39555"/>
          <a:stretch/>
        </p:blipFill>
        <p:spPr bwMode="auto">
          <a:xfrm>
            <a:off x="283029" y="1164771"/>
            <a:ext cx="8534400" cy="301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54740" y="360462"/>
            <a:ext cx="990977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5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248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"/>
          <p:cNvSpPr txBox="1">
            <a:spLocks noGrp="1"/>
          </p:cNvSpPr>
          <p:nvPr>
            <p:ph type="ctrTitle" idx="2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CHI PHÍ DỰ ÁN</a:t>
            </a:r>
            <a:endParaRPr dirty="0"/>
          </a:p>
        </p:txBody>
      </p:sp>
      <p:pic>
        <p:nvPicPr>
          <p:cNvPr id="765" name="Google Shape;7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650" y="1035450"/>
            <a:ext cx="4346149" cy="32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12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36241" y="247446"/>
            <a:ext cx="1752403" cy="52322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Họp</a:t>
            </a:r>
            <a:r>
              <a:rPr lang="en-US" sz="28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 Scrum</a:t>
            </a:r>
            <a:endParaRPr lang="en-US" sz="28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82007"/>
              </p:ext>
            </p:extLst>
          </p:nvPr>
        </p:nvGraphicFramePr>
        <p:xfrm>
          <a:off x="842480" y="1140432"/>
          <a:ext cx="7222733" cy="315416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739918"/>
                <a:gridCol w="2482815"/>
              </a:tblGrid>
              <a:tr h="78854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review meeting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giờ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78854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restropective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meeting 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giờ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78854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Triển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khai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công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việc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sprint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tiếp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theo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giờ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78854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thời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gian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họp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giờ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789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4740" y="360462"/>
            <a:ext cx="1713931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Tổng</a:t>
            </a:r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số</a:t>
            </a:r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 Effort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37672"/>
              </p:ext>
            </p:extLst>
          </p:nvPr>
        </p:nvGraphicFramePr>
        <p:xfrm>
          <a:off x="636999" y="1134401"/>
          <a:ext cx="7890552" cy="313887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00634"/>
                <a:gridCol w="2391244"/>
                <a:gridCol w="2498674"/>
              </a:tblGrid>
              <a:tr h="395670">
                <a:tc>
                  <a:txBody>
                    <a:bodyPr/>
                    <a:lstStyle/>
                    <a:p>
                      <a:pPr algn="ctr"/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Số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Backlog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Initiation Phase 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1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16.5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2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3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79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4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5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Họp</a:t>
                      </a:r>
                      <a:r>
                        <a:rPr lang="en-US" sz="1800" b="1" i="1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SCRUM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 DỰ ÁN </a:t>
                      </a:r>
                      <a:endParaRPr lang="en-US" sz="18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161.5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0468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082680"/>
              </p:ext>
            </p:extLst>
          </p:nvPr>
        </p:nvGraphicFramePr>
        <p:xfrm>
          <a:off x="503434" y="965775"/>
          <a:ext cx="8096036" cy="338019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190692"/>
                <a:gridCol w="3730289"/>
                <a:gridCol w="2175055"/>
              </a:tblGrid>
              <a:tr h="375577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Đăng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ký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Domain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Đăng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ký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Hosting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Liên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kết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Domanin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và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Hosting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Đưa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chính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sách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bảo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mật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Thanh toán qua ví điện tử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Chuyển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khoản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qua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ngân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hàng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Liên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tài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khoản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Google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559834" y="350187"/>
            <a:ext cx="1983235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LÊ BÁ MINH ĐỒNG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725320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146965"/>
              </p:ext>
            </p:extLst>
          </p:nvPr>
        </p:nvGraphicFramePr>
        <p:xfrm>
          <a:off x="472611" y="1037688"/>
          <a:ext cx="8239875" cy="315417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229613"/>
                <a:gridCol w="3796564"/>
                <a:gridCol w="2213698"/>
              </a:tblGrid>
              <a:tr h="525695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Menu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Logo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Banner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Tạo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Slogan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559834" y="350187"/>
            <a:ext cx="2206053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PHẠM HỮU DUY BẢO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49218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409590"/>
              </p:ext>
            </p:extLst>
          </p:nvPr>
        </p:nvGraphicFramePr>
        <p:xfrm>
          <a:off x="554803" y="1037688"/>
          <a:ext cx="7983021" cy="3258402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160112"/>
                <a:gridCol w="3678216"/>
                <a:gridCol w="2144693"/>
              </a:tblGrid>
              <a:tr h="450357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chính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sách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bảo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mật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 thiệu phương thức thanh toán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thông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tin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liên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lạc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thông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tin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về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chúng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tôi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Hướng dẫn phương thức thanh toán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8.5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59692" y="381010"/>
            <a:ext cx="1773242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LÊ UYÊN HÀ MY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03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214908"/>
              </p:ext>
            </p:extLst>
          </p:nvPr>
        </p:nvGraphicFramePr>
        <p:xfrm>
          <a:off x="729465" y="1818526"/>
          <a:ext cx="7438490" cy="18556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012768"/>
                <a:gridCol w="3427321"/>
                <a:gridCol w="1998401"/>
              </a:tblGrid>
              <a:tr h="463910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6391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nội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dung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+mn-cs"/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6391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 kế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bố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cục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639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+mn-cs"/>
                        </a:rPr>
                        <a:t>33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59692" y="381010"/>
            <a:ext cx="2412840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PHAN THỊ THẢO UYÊN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9342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01637" y="1902174"/>
            <a:ext cx="3442363" cy="315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/>
          <p:cNvSpPr txBox="1">
            <a:spLocks noGrp="1"/>
          </p:cNvSpPr>
          <p:nvPr>
            <p:ph type="ctrTitle" idx="2"/>
          </p:nvPr>
        </p:nvSpPr>
        <p:spPr>
          <a:xfrm>
            <a:off x="4580183" y="497664"/>
            <a:ext cx="43134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TỔNG QUAN VỀ DỰ ÁN</a:t>
            </a:r>
            <a:endParaRPr dirty="0"/>
          </a:p>
        </p:txBody>
      </p:sp>
      <p:sp>
        <p:nvSpPr>
          <p:cNvPr id="494" name="Google Shape;494;p30"/>
          <p:cNvSpPr txBox="1">
            <a:spLocks noGrp="1"/>
          </p:cNvSpPr>
          <p:nvPr>
            <p:ph type="title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01</a:t>
            </a:r>
            <a:endParaRPr dirty="0"/>
          </a:p>
        </p:txBody>
      </p:sp>
      <p:sp>
        <p:nvSpPr>
          <p:cNvPr id="495" name="Google Shape;495;p30"/>
          <p:cNvSpPr txBox="1">
            <a:spLocks noGrp="1"/>
          </p:cNvSpPr>
          <p:nvPr>
            <p:ph type="subTitle" idx="1"/>
          </p:nvPr>
        </p:nvSpPr>
        <p:spPr>
          <a:xfrm>
            <a:off x="2022040" y="1170174"/>
            <a:ext cx="4890389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Khi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nền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nghiệp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máy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mềm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đã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phát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triển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lên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những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tầm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mới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indent="0"/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-&gt;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kỹ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về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mềm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khắc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phục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sửa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chữa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số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lỗi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cơ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bản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indent="0"/>
            <a:endParaRPr lang="en-US" sz="1600" b="1" dirty="0" smtClean="0"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Bên</a:t>
            </a:r>
            <a:r>
              <a:rPr lang="en-US" sz="1600" b="1" dirty="0" smtClean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cạnh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đảm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nhận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hay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tiếp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cận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những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mềm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đại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ta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tốn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kém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thời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gian</a:t>
            </a:r>
            <a:r>
              <a:rPr lang="en-US" sz="1600" b="1" dirty="0" smtClean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Barlow Semi Condensed" panose="020B0604020202020204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tình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Covid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19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đang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diễn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biến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phức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tạp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c</a:t>
            </a:r>
            <a:r>
              <a:rPr lang="vi-VN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ơ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sở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hỗ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trợ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sửa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chữa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điều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khó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khăn</a:t>
            </a:r>
            <a:endParaRPr lang="en-US" sz="1600" b="1" dirty="0"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marL="152400" indent="0"/>
            <a:endParaRPr lang="en-US" sz="1600" b="1" dirty="0"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79371"/>
              </p:ext>
            </p:extLst>
          </p:nvPr>
        </p:nvGraphicFramePr>
        <p:xfrm>
          <a:off x="657547" y="1551400"/>
          <a:ext cx="7880277" cy="200345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132310"/>
                <a:gridCol w="3630877"/>
                <a:gridCol w="2117090"/>
              </a:tblGrid>
              <a:tr h="419091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74618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Hướng dẫn sử dụng, cài đặt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TeamView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UltraView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19091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thông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tin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liên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hệ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1909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972079" y="360461"/>
            <a:ext cx="3251211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NGUYỄN DOÃN HOÀNG DUYÊN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143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529265"/>
              </p:ext>
            </p:extLst>
          </p:nvPr>
        </p:nvGraphicFramePr>
        <p:xfrm>
          <a:off x="629292" y="1284056"/>
          <a:ext cx="7857162" cy="285642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85876"/>
                <a:gridCol w="3760406"/>
                <a:gridCol w="2110880"/>
              </a:tblGrid>
              <a:tr h="367127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Tạo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Chatbox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Tạo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Chatbot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65366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 thiệu dịch vụ hỗ trợ cài đặt phần mềm trực tuyến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 thiệu dịch vụ cài đặt Windows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+mn-cs"/>
                        </a:rPr>
                        <a:t>2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dịch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vụ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sửa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lỗi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phần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mềm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+mn-cs"/>
                        </a:rPr>
                        <a:t>2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+mn-cs"/>
                        </a:rPr>
                        <a:t>19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972079" y="360461"/>
            <a:ext cx="2996333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NGUYỄN PHAN THIÊN PHÚC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547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>
            <a:spLocks noGrp="1"/>
          </p:cNvSpPr>
          <p:nvPr>
            <p:ph type="ctrTitle" idx="2"/>
          </p:nvPr>
        </p:nvSpPr>
        <p:spPr>
          <a:xfrm flipH="1">
            <a:off x="4366517" y="2900300"/>
            <a:ext cx="27569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CHẤT LƯỢNG DỰ ÁN</a:t>
            </a:r>
            <a:endParaRPr dirty="0"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l="13539" t="1994" b="4345"/>
          <a:stretch/>
        </p:blipFill>
        <p:spPr>
          <a:xfrm>
            <a:off x="0" y="-28340"/>
            <a:ext cx="3627801" cy="5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03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1" y="898775"/>
            <a:ext cx="7086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8854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78" y="359597"/>
            <a:ext cx="3342526" cy="18493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2" y="2681555"/>
            <a:ext cx="3778334" cy="20391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09" y="2208945"/>
            <a:ext cx="3291474" cy="2382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919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5352" y="4620549"/>
            <a:ext cx="8114016" cy="338554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Sau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khi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hoàn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backlogcác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Team member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báo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cáo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bằng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URL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cho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PO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SM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để kiểm tra</a:t>
            </a:r>
            <a:endParaRPr lang="en-US" sz="1600" b="1" i="1" dirty="0">
              <a:solidFill>
                <a:schemeClr val="bg1"/>
              </a:solidFill>
              <a:latin typeface="Barlow Semi Condensed" panose="020B0604020202020204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2" y="791110"/>
            <a:ext cx="8114016" cy="364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9765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b="1" dirty="0" smtClean="0"/>
              <a:t>06 </a:t>
            </a:r>
            <a:r>
              <a:rPr lang="en-US" sz="3600" b="1" dirty="0" smtClean="0"/>
              <a:t>RỦI RO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7550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2570549" y="1477602"/>
            <a:ext cx="3856113" cy="2862662"/>
            <a:chOff x="3347505" y="1214193"/>
            <a:chExt cx="3016123" cy="2239079"/>
          </a:xfrm>
        </p:grpSpPr>
        <p:sp>
          <p:nvSpPr>
            <p:cNvPr id="578" name="Google Shape;578;p34"/>
            <p:cNvSpPr/>
            <p:nvPr/>
          </p:nvSpPr>
          <p:spPr>
            <a:xfrm>
              <a:off x="4855605" y="2389564"/>
              <a:ext cx="1053300" cy="1053300"/>
            </a:xfrm>
            <a:prstGeom prst="ellipse">
              <a:avLst/>
            </a:prstGeom>
            <a:solidFill>
              <a:srgbClr val="00FFFF">
                <a:alpha val="45380"/>
              </a:srgbClr>
            </a:solidFill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9" name="Google Shape;579;p34"/>
            <p:cNvCxnSpPr/>
            <p:nvPr/>
          </p:nvCxnSpPr>
          <p:spPr>
            <a:xfrm rot="10800000">
              <a:off x="5908828" y="2926581"/>
              <a:ext cx="454800" cy="0"/>
            </a:xfrm>
            <a:prstGeom prst="straightConnector1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34"/>
            <p:cNvGrpSpPr/>
            <p:nvPr/>
          </p:nvGrpSpPr>
          <p:grpSpPr>
            <a:xfrm>
              <a:off x="3347505" y="2399971"/>
              <a:ext cx="1508100" cy="1053300"/>
              <a:chOff x="3347505" y="2399971"/>
              <a:chExt cx="1508100" cy="1053300"/>
            </a:xfrm>
          </p:grpSpPr>
          <p:sp>
            <p:nvSpPr>
              <p:cNvPr id="581" name="Google Shape;581;p34"/>
              <p:cNvSpPr/>
              <p:nvPr/>
            </p:nvSpPr>
            <p:spPr>
              <a:xfrm>
                <a:off x="3802305" y="2399971"/>
                <a:ext cx="1053300" cy="1053300"/>
              </a:xfrm>
              <a:prstGeom prst="ellipse">
                <a:avLst/>
              </a:prstGeom>
              <a:solidFill>
                <a:srgbClr val="11E4C1">
                  <a:alpha val="60000"/>
                </a:srgbClr>
              </a:solidFill>
              <a:ln w="28575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2" name="Google Shape;582;p34"/>
              <p:cNvCxnSpPr>
                <a:stCxn id="581" idx="2"/>
              </p:cNvCxnSpPr>
              <p:nvPr/>
            </p:nvCxnSpPr>
            <p:spPr>
              <a:xfrm rot="10800000">
                <a:off x="3347505" y="2926621"/>
                <a:ext cx="45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11E4C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3" name="Google Shape;583;p34"/>
            <p:cNvGrpSpPr/>
            <p:nvPr/>
          </p:nvGrpSpPr>
          <p:grpSpPr>
            <a:xfrm>
              <a:off x="4328997" y="1214193"/>
              <a:ext cx="1053300" cy="1607801"/>
              <a:chOff x="4328997" y="1214193"/>
              <a:chExt cx="1053300" cy="1607801"/>
            </a:xfrm>
          </p:grpSpPr>
          <p:sp>
            <p:nvSpPr>
              <p:cNvPr id="584" name="Google Shape;584;p34"/>
              <p:cNvSpPr/>
              <p:nvPr/>
            </p:nvSpPr>
            <p:spPr>
              <a:xfrm>
                <a:off x="4328997" y="1768693"/>
                <a:ext cx="1053300" cy="10533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w="28575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5" name="Google Shape;585;p34"/>
              <p:cNvCxnSpPr/>
              <p:nvPr/>
            </p:nvCxnSpPr>
            <p:spPr>
              <a:xfrm rot="10800000">
                <a:off x="4855597" y="1214193"/>
                <a:ext cx="0" cy="545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337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86" name="Google Shape;586;p34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RỦI RO</a:t>
            </a:r>
            <a:endParaRPr dirty="0"/>
          </a:p>
        </p:txBody>
      </p:sp>
      <p:sp>
        <p:nvSpPr>
          <p:cNvPr id="587" name="Google Shape;587;p34"/>
          <p:cNvSpPr/>
          <p:nvPr/>
        </p:nvSpPr>
        <p:spPr>
          <a:xfrm>
            <a:off x="4306702" y="2647957"/>
            <a:ext cx="423635" cy="421082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/>
          <p:nvPr/>
        </p:nvSpPr>
        <p:spPr>
          <a:xfrm>
            <a:off x="4712656" y="1251868"/>
            <a:ext cx="2487371" cy="27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Barlow Semi Condensed" panose="020B0604020202020204" charset="0"/>
                <a:ea typeface="Saira Extra Condensed"/>
                <a:cs typeface="Saira Extra Condensed"/>
                <a:sym typeface="Saira Extra Condensed"/>
              </a:rPr>
              <a:t>RỦI RO VỀ HOSTING</a:t>
            </a:r>
          </a:p>
          <a:p>
            <a:pPr lvl="0"/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Tốc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độ</a:t>
            </a:r>
            <a:endParaRPr lang="en-US" sz="1600" i="1" dirty="0">
              <a:solidFill>
                <a:schemeClr val="bg1"/>
              </a:solidFill>
              <a:latin typeface="Barlow Semi Condensed" panose="020B0604020202020204" charset="0"/>
            </a:endParaRPr>
          </a:p>
          <a:p>
            <a:pPr lvl="0"/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Lưu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lượng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truy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cập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89" name="Google Shape;589;p34"/>
          <p:cNvSpPr txBox="1"/>
          <p:nvPr/>
        </p:nvSpPr>
        <p:spPr>
          <a:xfrm>
            <a:off x="6678496" y="3069039"/>
            <a:ext cx="2149819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Barlow Semi Condensed" panose="020B0604020202020204" charset="0"/>
                <a:ea typeface="Saira Extra Condensed"/>
                <a:cs typeface="Saira Extra Condensed"/>
                <a:sym typeface="Saira Extra Condensed"/>
              </a:rPr>
              <a:t>RỦI RO VỀ CHỨC NĂNG LIÊN HỆ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Không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nhận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được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mail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từ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form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liên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hệ</a:t>
            </a:r>
            <a:endParaRPr sz="1200" i="1" dirty="0">
              <a:solidFill>
                <a:srgbClr val="FFFFFF"/>
              </a:solidFill>
              <a:latin typeface="Barlow Semi Condensed" panose="020B0604020202020204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413657" y="3069039"/>
            <a:ext cx="1988653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Barlow Semi Condensed" panose="020B0604020202020204" charset="0"/>
                <a:ea typeface="Saira Extra Condensed"/>
                <a:cs typeface="Saira Extra Condensed"/>
                <a:sym typeface="Saira Extra Condensed"/>
              </a:rPr>
              <a:t>RỦI RO VỀ CHỨC NĂNG LOGIN</a:t>
            </a:r>
          </a:p>
          <a:p>
            <a:pPr algn="r"/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Không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thể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đăng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kí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bằng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tài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khoản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Google.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 Semi Condensed" panose="020B0604020202020204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591" name="Google Shape;591;p34"/>
          <p:cNvGrpSpPr/>
          <p:nvPr/>
        </p:nvGrpSpPr>
        <p:grpSpPr>
          <a:xfrm>
            <a:off x="3618136" y="3477466"/>
            <a:ext cx="417269" cy="418408"/>
            <a:chOff x="-1333200" y="2770450"/>
            <a:chExt cx="291450" cy="292225"/>
          </a:xfrm>
        </p:grpSpPr>
        <p:sp>
          <p:nvSpPr>
            <p:cNvPr id="592" name="Google Shape;592;p34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4"/>
          <p:cNvGrpSpPr/>
          <p:nvPr/>
        </p:nvGrpSpPr>
        <p:grpSpPr>
          <a:xfrm>
            <a:off x="4952633" y="3420541"/>
            <a:ext cx="476502" cy="475238"/>
            <a:chOff x="-937025" y="2064750"/>
            <a:chExt cx="292225" cy="291450"/>
          </a:xfrm>
        </p:grpSpPr>
        <p:sp>
          <p:nvSpPr>
            <p:cNvPr id="595" name="Google Shape;595;p34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5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latin typeface="Barlow Semi Condensed" panose="020B0604020202020204" charset="0"/>
              </a:rPr>
              <a:t>TÁC ĐÔNG ĐẾN DỰ ÁN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err="1" smtClean="0"/>
              <a:t>Tốc</a:t>
            </a:r>
            <a:r>
              <a:rPr lang="en-US" b="1" dirty="0" smtClean="0"/>
              <a:t> </a:t>
            </a:r>
            <a:r>
              <a:rPr lang="en-US" b="1" dirty="0" err="1"/>
              <a:t>độ</a:t>
            </a:r>
            <a:r>
              <a:rPr lang="en-US" b="1" dirty="0"/>
              <a:t> website: website load </a:t>
            </a:r>
            <a:r>
              <a:rPr lang="en-US" b="1" dirty="0" err="1"/>
              <a:t>chậm</a:t>
            </a:r>
            <a:r>
              <a:rPr lang="en-US" b="1" dirty="0"/>
              <a:t>.</a:t>
            </a:r>
          </a:p>
          <a:p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gửi</a:t>
            </a:r>
            <a:r>
              <a:rPr lang="en-US" b="1" dirty="0"/>
              <a:t> mail: </a:t>
            </a:r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ky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tôc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nhận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form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.</a:t>
            </a:r>
          </a:p>
          <a:p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hoàn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endParaRPr lang="en-US" b="1"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2"/>
          </p:nvPr>
        </p:nvSpPr>
        <p:spPr>
          <a:xfrm>
            <a:off x="4794050" y="3178607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hosting.</a:t>
            </a:r>
          </a:p>
          <a:p>
            <a:pPr lvl="0"/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cache.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3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smtClean="0">
                <a:latin typeface="Barlow Semi Condensed" panose="020B0604020202020204" charset="0"/>
              </a:rPr>
              <a:t>GIẢI QUYẾT</a:t>
            </a:r>
            <a:endParaRPr lang="en-US" b="1" dirty="0">
              <a:latin typeface="Barlow Semi Condensed" panose="020B0604020202020204" charset="0"/>
            </a:endParaRPr>
          </a:p>
        </p:txBody>
      </p:sp>
      <p:sp>
        <p:nvSpPr>
          <p:cNvPr id="237" name="Google Shape;237;p23"/>
          <p:cNvSpPr txBox="1">
            <a:spLocks noGrp="1"/>
          </p:cNvSpPr>
          <p:nvPr>
            <p:ph type="sldNum" idx="4294967295"/>
          </p:nvPr>
        </p:nvSpPr>
        <p:spPr>
          <a:xfrm>
            <a:off x="8307994" y="45224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ctrTitle" idx="4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RỦI RO VỀ HOSTING</a:t>
            </a:r>
            <a:endParaRPr dirty="0"/>
          </a:p>
        </p:txBody>
      </p:sp>
      <p:sp>
        <p:nvSpPr>
          <p:cNvPr id="239" name="Google Shape;239;p23"/>
          <p:cNvSpPr/>
          <p:nvPr/>
        </p:nvSpPr>
        <p:spPr>
          <a:xfrm>
            <a:off x="3938243" y="23113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3"/>
          <p:cNvGrpSpPr/>
          <p:nvPr/>
        </p:nvGrpSpPr>
        <p:grpSpPr>
          <a:xfrm>
            <a:off x="4903288" y="2395279"/>
            <a:ext cx="395007" cy="207546"/>
            <a:chOff x="4876350" y="2387648"/>
            <a:chExt cx="409631" cy="215230"/>
          </a:xfrm>
        </p:grpSpPr>
        <p:sp>
          <p:nvSpPr>
            <p:cNvPr id="241" name="Google Shape;241;p23"/>
            <p:cNvSpPr/>
            <p:nvPr/>
          </p:nvSpPr>
          <p:spPr>
            <a:xfrm>
              <a:off x="4876350" y="2387648"/>
              <a:ext cx="409631" cy="21523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016539" y="2435436"/>
              <a:ext cx="124220" cy="11961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: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hoàn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login</a:t>
            </a:r>
          </a:p>
          <a:p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174625" indent="-22225"/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plugin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qua Google.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r"/>
            <a:r>
              <a:rPr lang="en-US" dirty="0" smtClean="0"/>
              <a:t>RỦI RO VỀ CHỨC NĂNG LOGIN</a:t>
            </a:r>
            <a:endParaRPr lang="en-US" dirty="0"/>
          </a:p>
        </p:txBody>
      </p:sp>
      <p:sp>
        <p:nvSpPr>
          <p:cNvPr id="7" name="Google Shape;233;p23"/>
          <p:cNvSpPr txBox="1">
            <a:spLocks/>
          </p:cNvSpPr>
          <p:nvPr/>
        </p:nvSpPr>
        <p:spPr>
          <a:xfrm>
            <a:off x="1552731" y="2395279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r>
              <a:rPr lang="en-US" b="1" dirty="0">
                <a:latin typeface="Barlow Semi Condensed" panose="020B0604020202020204" charset="0"/>
              </a:rPr>
              <a:t>TÁC ĐÔNG ĐẾN DỰ ÁN</a:t>
            </a:r>
          </a:p>
        </p:txBody>
      </p:sp>
      <p:sp>
        <p:nvSpPr>
          <p:cNvPr id="8" name="Google Shape;236;p23"/>
          <p:cNvSpPr txBox="1">
            <a:spLocks/>
          </p:cNvSpPr>
          <p:nvPr/>
        </p:nvSpPr>
        <p:spPr>
          <a:xfrm>
            <a:off x="4794050" y="2395279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r>
              <a:rPr lang="en-US" b="1" dirty="0">
                <a:latin typeface="Barlow Semi Condensed" panose="020B0604020202020204" charset="0"/>
              </a:rPr>
              <a:t>GIẢI QUYẾT</a:t>
            </a:r>
          </a:p>
        </p:txBody>
      </p:sp>
      <p:sp>
        <p:nvSpPr>
          <p:cNvPr id="9" name="Google Shape;239;p23"/>
          <p:cNvSpPr/>
          <p:nvPr/>
        </p:nvSpPr>
        <p:spPr>
          <a:xfrm>
            <a:off x="3938243" y="23113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40;p23"/>
          <p:cNvGrpSpPr/>
          <p:nvPr/>
        </p:nvGrpSpPr>
        <p:grpSpPr>
          <a:xfrm>
            <a:off x="4903288" y="2395279"/>
            <a:ext cx="395007" cy="207546"/>
            <a:chOff x="4876350" y="2387648"/>
            <a:chExt cx="409631" cy="215230"/>
          </a:xfrm>
        </p:grpSpPr>
        <p:sp>
          <p:nvSpPr>
            <p:cNvPr id="11" name="Google Shape;241;p23"/>
            <p:cNvSpPr/>
            <p:nvPr/>
          </p:nvSpPr>
          <p:spPr>
            <a:xfrm>
              <a:off x="4876350" y="2387648"/>
              <a:ext cx="409631" cy="21523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242;p23"/>
            <p:cNvSpPr/>
            <p:nvPr/>
          </p:nvSpPr>
          <p:spPr>
            <a:xfrm>
              <a:off x="5016539" y="2435436"/>
              <a:ext cx="124220" cy="11961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35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ctrTitle"/>
          </p:nvPr>
        </p:nvSpPr>
        <p:spPr>
          <a:xfrm>
            <a:off x="566057" y="965250"/>
            <a:ext cx="4120393" cy="17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MỤC TIÊU CỦA DỰ ÁN</a:t>
            </a:r>
            <a:endParaRPr dirty="0"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2"/>
          </p:nvPr>
        </p:nvSpPr>
        <p:spPr>
          <a:xfrm flipH="1">
            <a:off x="3722137" y="3148050"/>
            <a:ext cx="5277563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/>
              <a:t>Khai thác tối đa  chức năng các công cụ trung  gian.</a:t>
            </a:r>
            <a:endParaRPr sz="1600" b="1" dirty="0"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3"/>
          </p:nvPr>
        </p:nvSpPr>
        <p:spPr>
          <a:xfrm flipH="1">
            <a:off x="3733667" y="3489450"/>
            <a:ext cx="5266033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/>
              <a:t>Hướng dấn các bước đầu tiên để làm quen với phần mềm mới.</a:t>
            </a:r>
            <a:endParaRPr sz="1600" b="1" dirty="0"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1"/>
          </p:nvPr>
        </p:nvSpPr>
        <p:spPr>
          <a:xfrm flipH="1">
            <a:off x="3722137" y="2806650"/>
            <a:ext cx="5277563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Tiết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kiệm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lớn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thời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gian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nâng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cấp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máy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tính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213" name="Google Shape;213;p22"/>
          <p:cNvGrpSpPr/>
          <p:nvPr/>
        </p:nvGrpSpPr>
        <p:grpSpPr>
          <a:xfrm>
            <a:off x="3472101" y="2957541"/>
            <a:ext cx="189994" cy="189965"/>
            <a:chOff x="5648375" y="1427025"/>
            <a:chExt cx="483200" cy="483125"/>
          </a:xfrm>
        </p:grpSpPr>
        <p:sp>
          <p:nvSpPr>
            <p:cNvPr id="214" name="Google Shape;214;p2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35D74"/>
                </a:solidFill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35D74"/>
                </a:solidFill>
              </a:endParaRPr>
            </a:p>
          </p:txBody>
        </p:sp>
      </p:grpSp>
      <p:grpSp>
        <p:nvGrpSpPr>
          <p:cNvPr id="216" name="Google Shape;216;p22"/>
          <p:cNvGrpSpPr/>
          <p:nvPr/>
        </p:nvGrpSpPr>
        <p:grpSpPr>
          <a:xfrm>
            <a:off x="3471329" y="3639805"/>
            <a:ext cx="191549" cy="191045"/>
            <a:chOff x="-4570325" y="2405775"/>
            <a:chExt cx="294600" cy="293825"/>
          </a:xfrm>
        </p:grpSpPr>
        <p:sp>
          <p:nvSpPr>
            <p:cNvPr id="217" name="Google Shape;217;p22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19" name="Google Shape;219;p22"/>
          <p:cNvGrpSpPr/>
          <p:nvPr/>
        </p:nvGrpSpPr>
        <p:grpSpPr>
          <a:xfrm>
            <a:off x="3472103" y="3315615"/>
            <a:ext cx="190005" cy="190882"/>
            <a:chOff x="-1333975" y="2365850"/>
            <a:chExt cx="292225" cy="293575"/>
          </a:xfrm>
        </p:grpSpPr>
        <p:sp>
          <p:nvSpPr>
            <p:cNvPr id="220" name="Google Shape;220;p22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75" y="909056"/>
            <a:ext cx="2513838" cy="1556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8" y="2822067"/>
            <a:ext cx="2821228" cy="167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 build="p"/>
      <p:bldP spid="210" grpId="0" build="p"/>
      <p:bldP spid="21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: </a:t>
            </a:r>
            <a:r>
              <a:rPr lang="en-US" b="1" dirty="0" err="1"/>
              <a:t>tời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hoàn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.</a:t>
            </a:r>
          </a:p>
          <a:p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174625" indent="-22225"/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plugin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qua Google.</a:t>
            </a:r>
          </a:p>
          <a:p>
            <a:pPr marL="174625" indent="-22225"/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Barlow Semi Condensed" panose="020B0604020202020204" charset="0"/>
              </a:rPr>
              <a:t>TÁC ĐÔNG ĐẾN DỰ ÁN</a:t>
            </a:r>
            <a:endParaRPr lang="en-US" b="1" dirty="0">
              <a:latin typeface="Barlow Semi Condensed" panose="020B060402020202020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r>
              <a:rPr lang="en-US" b="1" dirty="0" smtClean="0">
                <a:latin typeface="Barlow Semi Condensed" panose="020B0604020202020204" charset="0"/>
              </a:rPr>
              <a:t>GIẢI QUYẾT</a:t>
            </a:r>
            <a:endParaRPr lang="en-US" b="1" dirty="0">
              <a:latin typeface="Barlow Semi Condensed" panose="020B060402020202020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r"/>
            <a:r>
              <a:rPr lang="en-US" dirty="0" smtClean="0"/>
              <a:t>RỦI RO VỀ CHỨC NĂNG LIÊN HỆ</a:t>
            </a:r>
            <a:endParaRPr lang="en-US" dirty="0"/>
          </a:p>
        </p:txBody>
      </p:sp>
      <p:sp>
        <p:nvSpPr>
          <p:cNvPr id="7" name="Google Shape;239;p23"/>
          <p:cNvSpPr/>
          <p:nvPr/>
        </p:nvSpPr>
        <p:spPr>
          <a:xfrm>
            <a:off x="3938243" y="23113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240;p23"/>
          <p:cNvGrpSpPr/>
          <p:nvPr/>
        </p:nvGrpSpPr>
        <p:grpSpPr>
          <a:xfrm>
            <a:off x="4903288" y="2395279"/>
            <a:ext cx="395007" cy="207546"/>
            <a:chOff x="4876350" y="2387648"/>
            <a:chExt cx="409631" cy="215230"/>
          </a:xfrm>
        </p:grpSpPr>
        <p:sp>
          <p:nvSpPr>
            <p:cNvPr id="9" name="Google Shape;241;p23"/>
            <p:cNvSpPr/>
            <p:nvPr/>
          </p:nvSpPr>
          <p:spPr>
            <a:xfrm>
              <a:off x="4876350" y="2387648"/>
              <a:ext cx="409631" cy="21523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0" name="Google Shape;242;p23"/>
            <p:cNvSpPr/>
            <p:nvPr/>
          </p:nvSpPr>
          <p:spPr>
            <a:xfrm>
              <a:off x="5016539" y="2435436"/>
              <a:ext cx="124220" cy="11961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79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02808" y="410610"/>
            <a:ext cx="4349268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BẢNG CHIA ĐIỂM THÀNH PHẦN THAM GIA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738949"/>
              </p:ext>
            </p:extLst>
          </p:nvPr>
        </p:nvGraphicFramePr>
        <p:xfrm>
          <a:off x="1529442" y="1464424"/>
          <a:ext cx="6096000" cy="25958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HỌ</a:t>
                      </a:r>
                      <a:r>
                        <a:rPr lang="en-US" b="1" baseline="0" dirty="0" smtClean="0"/>
                        <a:t> VÀ TÊN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ĐIỂM</a:t>
                      </a:r>
                      <a:r>
                        <a:rPr lang="en-US" b="1" baseline="0" dirty="0" smtClean="0"/>
                        <a:t> THÀNH PHẦN THAM GIA</a:t>
                      </a:r>
                      <a:endParaRPr lang="en-US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LÊ</a:t>
                      </a:r>
                      <a:r>
                        <a:rPr lang="en-US" b="1" baseline="0" dirty="0" smtClean="0"/>
                        <a:t> BÁ MINH ĐỒNG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18.0</a:t>
                      </a:r>
                      <a:endParaRPr lang="en-US" b="1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PHẠM</a:t>
                      </a:r>
                      <a:r>
                        <a:rPr lang="en-US" b="1" baseline="0" dirty="0" smtClean="0"/>
                        <a:t> HỮU DUY BẢO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16.4</a:t>
                      </a:r>
                      <a:endParaRPr lang="en-US" b="1" i="1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NGUYỄN</a:t>
                      </a:r>
                      <a:r>
                        <a:rPr lang="en-US" b="1" baseline="0" dirty="0" smtClean="0"/>
                        <a:t> DOÃN HOÀNG DUYÊN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16.4</a:t>
                      </a:r>
                      <a:endParaRPr lang="en-US" b="1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LÊ</a:t>
                      </a:r>
                      <a:r>
                        <a:rPr lang="en-US" b="1" baseline="0" dirty="0" smtClean="0"/>
                        <a:t> UYÊN HÀ MY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16.4</a:t>
                      </a:r>
                      <a:endParaRPr lang="en-US" b="1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NGUYỄN</a:t>
                      </a:r>
                      <a:r>
                        <a:rPr lang="en-US" b="1" baseline="0" dirty="0" smtClean="0"/>
                        <a:t> PHAN THIÊN PHÚC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16.4</a:t>
                      </a:r>
                      <a:endParaRPr lang="en-US" b="1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PHAN THỊ</a:t>
                      </a:r>
                      <a:r>
                        <a:rPr lang="en-US" b="1" baseline="0" dirty="0" smtClean="0"/>
                        <a:t> THẢO UYÊN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16.4</a:t>
                      </a:r>
                      <a:endParaRPr lang="en-US" b="1" i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6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6"/>
          <p:cNvSpPr txBox="1">
            <a:spLocks noGrp="1"/>
          </p:cNvSpPr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pic>
        <p:nvPicPr>
          <p:cNvPr id="9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719" y="314527"/>
            <a:ext cx="4300148" cy="42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801939-6E01-4F37-9341-435346C6CFC6}"/>
              </a:ext>
            </a:extLst>
          </p:cNvPr>
          <p:cNvSpPr txBox="1"/>
          <p:nvPr/>
        </p:nvSpPr>
        <p:spPr>
          <a:xfrm>
            <a:off x="258867" y="617664"/>
            <a:ext cx="9396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Initation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phase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xmlns="" id="{7B10AE80-4E70-4BFE-9E45-1DA4108D1BCC}"/>
              </a:ext>
            </a:extLst>
          </p:cNvPr>
          <p:cNvSpPr/>
          <p:nvPr/>
        </p:nvSpPr>
        <p:spPr>
          <a:xfrm>
            <a:off x="1236048" y="305011"/>
            <a:ext cx="250733" cy="9126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A1C908-DFD1-47F4-AB61-A3DA615C3515}"/>
              </a:ext>
            </a:extLst>
          </p:cNvPr>
          <p:cNvSpPr txBox="1"/>
          <p:nvPr/>
        </p:nvSpPr>
        <p:spPr>
          <a:xfrm>
            <a:off x="1520431" y="307552"/>
            <a:ext cx="143691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Đăng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ký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A897BF-7E80-4DFC-B99E-52AA464D743B}"/>
              </a:ext>
            </a:extLst>
          </p:cNvPr>
          <p:cNvSpPr txBox="1"/>
          <p:nvPr/>
        </p:nvSpPr>
        <p:spPr>
          <a:xfrm>
            <a:off x="1514887" y="619596"/>
            <a:ext cx="144245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Đăng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ký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Hosting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BEC95FC-9863-4711-8735-AEEADA78EF4D}"/>
              </a:ext>
            </a:extLst>
          </p:cNvPr>
          <p:cNvSpPr txBox="1"/>
          <p:nvPr/>
        </p:nvSpPr>
        <p:spPr>
          <a:xfrm>
            <a:off x="1514247" y="952165"/>
            <a:ext cx="21662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Domain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Hosting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4C2B14D-7961-4A9E-B447-F11444850F15}"/>
              </a:ext>
            </a:extLst>
          </p:cNvPr>
          <p:cNvSpPr txBox="1"/>
          <p:nvPr/>
        </p:nvSpPr>
        <p:spPr>
          <a:xfrm>
            <a:off x="294091" y="2531309"/>
            <a:ext cx="79442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1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96FED515-C6BB-423A-8930-EC2F12EB721F}"/>
              </a:ext>
            </a:extLst>
          </p:cNvPr>
          <p:cNvSpPr/>
          <p:nvPr/>
        </p:nvSpPr>
        <p:spPr>
          <a:xfrm>
            <a:off x="1198545" y="1279770"/>
            <a:ext cx="288236" cy="267535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2A4F2A0-7762-4BFD-84D8-C66D1CC30093}"/>
              </a:ext>
            </a:extLst>
          </p:cNvPr>
          <p:cNvSpPr txBox="1"/>
          <p:nvPr/>
        </p:nvSpPr>
        <p:spPr>
          <a:xfrm>
            <a:off x="1520431" y="1297905"/>
            <a:ext cx="21662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Footer: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Đưa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ra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chính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sách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mật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ECA8DE6-E690-4CA1-B7F1-DD6BF16718D9}"/>
              </a:ext>
            </a:extLst>
          </p:cNvPr>
          <p:cNvSpPr txBox="1"/>
          <p:nvPr/>
        </p:nvSpPr>
        <p:spPr>
          <a:xfrm>
            <a:off x="1520431" y="1844299"/>
            <a:ext cx="21662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Footer: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ơng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thanh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77A230-0911-4C45-8F14-31A3B17A525F}"/>
              </a:ext>
            </a:extLst>
          </p:cNvPr>
          <p:cNvSpPr txBox="1"/>
          <p:nvPr/>
        </p:nvSpPr>
        <p:spPr>
          <a:xfrm>
            <a:off x="1515451" y="2384617"/>
            <a:ext cx="21662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Footer: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thông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tin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lạc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478F64E-CEE1-403E-8C42-B70DB9957145}"/>
              </a:ext>
            </a:extLst>
          </p:cNvPr>
          <p:cNvSpPr txBox="1"/>
          <p:nvPr/>
        </p:nvSpPr>
        <p:spPr>
          <a:xfrm>
            <a:off x="1514246" y="2924935"/>
            <a:ext cx="1306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8AFC95B-6AC3-46FC-9DD3-86677629A8F4}"/>
              </a:ext>
            </a:extLst>
          </p:cNvPr>
          <p:cNvSpPr txBox="1"/>
          <p:nvPr/>
        </p:nvSpPr>
        <p:spPr>
          <a:xfrm>
            <a:off x="1522438" y="3268854"/>
            <a:ext cx="1306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Logo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0C8A0BF-A9D6-4092-B387-98D35ED16527}"/>
              </a:ext>
            </a:extLst>
          </p:cNvPr>
          <p:cNvSpPr txBox="1"/>
          <p:nvPr/>
        </p:nvSpPr>
        <p:spPr>
          <a:xfrm>
            <a:off x="1514246" y="3605604"/>
            <a:ext cx="21662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Banner,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tạo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slogan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D5141B1-EA84-4947-A3C6-F85E357002DC}"/>
              </a:ext>
            </a:extLst>
          </p:cNvPr>
          <p:cNvSpPr txBox="1"/>
          <p:nvPr/>
        </p:nvSpPr>
        <p:spPr>
          <a:xfrm>
            <a:off x="258867" y="4327756"/>
            <a:ext cx="8978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2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xmlns="" id="{58F17731-68C4-433F-B52B-966F37D132A8}"/>
              </a:ext>
            </a:extLst>
          </p:cNvPr>
          <p:cNvSpPr/>
          <p:nvPr/>
        </p:nvSpPr>
        <p:spPr>
          <a:xfrm>
            <a:off x="1248963" y="4133456"/>
            <a:ext cx="237818" cy="6655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988E12B-6202-4F40-A851-0EC4BD74012E}"/>
              </a:ext>
            </a:extLst>
          </p:cNvPr>
          <p:cNvSpPr txBox="1"/>
          <p:nvPr/>
        </p:nvSpPr>
        <p:spPr>
          <a:xfrm>
            <a:off x="1523566" y="4223880"/>
            <a:ext cx="21662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chính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sách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mật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Đ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a ra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chính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sách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mật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7B14878-8DDF-4374-A71F-350E2B77B5CA}"/>
              </a:ext>
            </a:extLst>
          </p:cNvPr>
          <p:cNvSpPr txBox="1"/>
          <p:nvPr/>
        </p:nvSpPr>
        <p:spPr>
          <a:xfrm>
            <a:off x="3879696" y="937684"/>
            <a:ext cx="8978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3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xmlns="" id="{2D8825A3-C8FB-4E6D-8562-3D7B8466261A}"/>
              </a:ext>
            </a:extLst>
          </p:cNvPr>
          <p:cNvSpPr/>
          <p:nvPr/>
        </p:nvSpPr>
        <p:spPr>
          <a:xfrm>
            <a:off x="4825446" y="139842"/>
            <a:ext cx="288236" cy="198491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DAF0BC0-28C8-4EC1-A27F-E845B6C837C8}"/>
              </a:ext>
            </a:extLst>
          </p:cNvPr>
          <p:cNvSpPr txBox="1"/>
          <p:nvPr/>
        </p:nvSpPr>
        <p:spPr>
          <a:xfrm>
            <a:off x="5084539" y="152253"/>
            <a:ext cx="21662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chủ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9C9C6BE-2FC8-4BDC-A86A-AD071385F40B}"/>
              </a:ext>
            </a:extLst>
          </p:cNvPr>
          <p:cNvSpPr txBox="1"/>
          <p:nvPr/>
        </p:nvSpPr>
        <p:spPr>
          <a:xfrm>
            <a:off x="5084539" y="486293"/>
            <a:ext cx="21662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chủ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bố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cục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590F38B-F8B8-49A5-A446-796BA41C0639}"/>
              </a:ext>
            </a:extLst>
          </p:cNvPr>
          <p:cNvSpPr txBox="1"/>
          <p:nvPr/>
        </p:nvSpPr>
        <p:spPr>
          <a:xfrm>
            <a:off x="5084539" y="852468"/>
            <a:ext cx="31424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về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chúng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tôi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6045A6F-43F6-4BFA-8ABA-CF6DBC2CC153}"/>
              </a:ext>
            </a:extLst>
          </p:cNvPr>
          <p:cNvSpPr txBox="1"/>
          <p:nvPr/>
        </p:nvSpPr>
        <p:spPr>
          <a:xfrm>
            <a:off x="5073470" y="1195298"/>
            <a:ext cx="37687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ơng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thanh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Thanh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qua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ví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điện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tử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35A34F0-25F5-45C3-8A1A-283A7D93DF2D}"/>
              </a:ext>
            </a:extLst>
          </p:cNvPr>
          <p:cNvSpPr txBox="1"/>
          <p:nvPr/>
        </p:nvSpPr>
        <p:spPr>
          <a:xfrm>
            <a:off x="5084539" y="1502461"/>
            <a:ext cx="40139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dịch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vụ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sửa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chữa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mềm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8093939-7463-4845-B119-390018F4E8E0}"/>
              </a:ext>
            </a:extLst>
          </p:cNvPr>
          <p:cNvSpPr txBox="1"/>
          <p:nvPr/>
        </p:nvSpPr>
        <p:spPr>
          <a:xfrm>
            <a:off x="5100526" y="1847754"/>
            <a:ext cx="31424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dịch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vụ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win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52FA11A-52B4-4773-A70E-562884197AB5}"/>
              </a:ext>
            </a:extLst>
          </p:cNvPr>
          <p:cNvSpPr txBox="1"/>
          <p:nvPr/>
        </p:nvSpPr>
        <p:spPr>
          <a:xfrm>
            <a:off x="3913889" y="2880288"/>
            <a:ext cx="8978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4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xmlns="" id="{B3C85553-C3BC-47A9-99D6-126B1C2C7425}"/>
              </a:ext>
            </a:extLst>
          </p:cNvPr>
          <p:cNvSpPr/>
          <p:nvPr/>
        </p:nvSpPr>
        <p:spPr>
          <a:xfrm>
            <a:off x="4880456" y="2187531"/>
            <a:ext cx="192539" cy="174709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A6EDC0C-ABBE-4919-BBC5-D342663DD1D5}"/>
              </a:ext>
            </a:extLst>
          </p:cNvPr>
          <p:cNvSpPr txBox="1"/>
          <p:nvPr/>
        </p:nvSpPr>
        <p:spPr>
          <a:xfrm>
            <a:off x="5105455" y="2212473"/>
            <a:ext cx="403854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ơng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thanh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Chuyển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khoản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qua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ngân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hàng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C963AE1-78D9-4825-BA56-B2DB962CD066}"/>
              </a:ext>
            </a:extLst>
          </p:cNvPr>
          <p:cNvSpPr txBox="1"/>
          <p:nvPr/>
        </p:nvSpPr>
        <p:spPr>
          <a:xfrm>
            <a:off x="5105455" y="2572344"/>
            <a:ext cx="37742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ớng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dẫn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ớng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dẫn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sử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dụng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UltraView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Teamview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32AEC84-F93B-46C5-96EE-BA117AA2A83D}"/>
              </a:ext>
            </a:extLst>
          </p:cNvPr>
          <p:cNvSpPr txBox="1"/>
          <p:nvPr/>
        </p:nvSpPr>
        <p:spPr>
          <a:xfrm>
            <a:off x="5113681" y="3104760"/>
            <a:ext cx="31424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hệ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thông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tin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hệ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63E7999-9EE7-4A4A-B77A-7EE2CD2B1650}"/>
              </a:ext>
            </a:extLst>
          </p:cNvPr>
          <p:cNvSpPr txBox="1"/>
          <p:nvPr/>
        </p:nvSpPr>
        <p:spPr>
          <a:xfrm>
            <a:off x="5100527" y="3429427"/>
            <a:ext cx="37732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dịch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vụ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hỗ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trợ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mềm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trực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tuyến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5F42AFF-F7A2-445B-82F6-2BDFB3C35CC3}"/>
              </a:ext>
            </a:extLst>
          </p:cNvPr>
          <p:cNvSpPr txBox="1"/>
          <p:nvPr/>
        </p:nvSpPr>
        <p:spPr>
          <a:xfrm>
            <a:off x="3927612" y="4367780"/>
            <a:ext cx="8978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5</a:t>
            </a:r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xmlns="" id="{9955F261-76BF-407C-BB0F-542AF238B7E1}"/>
              </a:ext>
            </a:extLst>
          </p:cNvPr>
          <p:cNvSpPr/>
          <p:nvPr/>
        </p:nvSpPr>
        <p:spPr>
          <a:xfrm>
            <a:off x="4888394" y="3985390"/>
            <a:ext cx="184601" cy="10505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FFE097B-0DD3-4625-B791-6A8A4647D467}"/>
              </a:ext>
            </a:extLst>
          </p:cNvPr>
          <p:cNvSpPr txBox="1"/>
          <p:nvPr/>
        </p:nvSpPr>
        <p:spPr>
          <a:xfrm>
            <a:off x="5100526" y="4002142"/>
            <a:ext cx="19909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Tạo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chatbot/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chatbox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218F2EE-12D1-431B-889D-BECB6C794562}"/>
              </a:ext>
            </a:extLst>
          </p:cNvPr>
          <p:cNvSpPr txBox="1"/>
          <p:nvPr/>
        </p:nvSpPr>
        <p:spPr>
          <a:xfrm>
            <a:off x="5119282" y="4380539"/>
            <a:ext cx="19909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tài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khoản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google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B4528188-4661-46CA-9144-C70B2F48E391}"/>
              </a:ext>
            </a:extLst>
          </p:cNvPr>
          <p:cNvSpPr txBox="1"/>
          <p:nvPr/>
        </p:nvSpPr>
        <p:spPr>
          <a:xfrm>
            <a:off x="5119282" y="4758935"/>
            <a:ext cx="31424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Hướng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dẫn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ơng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thanh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72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"/>
          <p:cNvSpPr txBox="1">
            <a:spLocks noGrp="1"/>
          </p:cNvSpPr>
          <p:nvPr>
            <p:ph type="ctrTitle" idx="2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CƠ CẤU TỔ CHỨC</a:t>
            </a:r>
            <a:endParaRPr dirty="0"/>
          </a:p>
        </p:txBody>
      </p:sp>
      <p:pic>
        <p:nvPicPr>
          <p:cNvPr id="570" name="Google Shape;5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0849" y="915225"/>
            <a:ext cx="3806551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3"/>
          <p:cNvSpPr txBox="1">
            <a:spLocks noGrp="1"/>
          </p:cNvSpPr>
          <p:nvPr>
            <p:ph type="title"/>
          </p:nvPr>
        </p:nvSpPr>
        <p:spPr>
          <a:xfrm flipH="1">
            <a:off x="7488148" y="1730348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dirty="0" smtClean="0"/>
              <a:t>02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27170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9609" r="3441" b="8327"/>
          <a:stretch/>
        </p:blipFill>
        <p:spPr>
          <a:xfrm>
            <a:off x="937835" y="1609841"/>
            <a:ext cx="2249424" cy="2070611"/>
          </a:xfrm>
          <a:prstGeom prst="rect">
            <a:avLst/>
          </a:prstGeom>
        </p:spPr>
      </p:pic>
      <p:sp>
        <p:nvSpPr>
          <p:cNvPr id="855" name="Google Shape;855;p45"/>
          <p:cNvSpPr/>
          <p:nvPr/>
        </p:nvSpPr>
        <p:spPr>
          <a:xfrm rot="10800000">
            <a:off x="937835" y="1609841"/>
            <a:ext cx="2253000" cy="2043159"/>
          </a:xfrm>
          <a:prstGeom prst="rect">
            <a:avLst/>
          </a:prstGeom>
          <a:solidFill>
            <a:srgbClr val="7337D4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5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TEAM</a:t>
            </a:r>
            <a:endParaRPr dirty="0"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294967295"/>
          </p:nvPr>
        </p:nvSpPr>
        <p:spPr>
          <a:xfrm>
            <a:off x="1378374" y="3680452"/>
            <a:ext cx="1580964" cy="595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Product owner</a:t>
            </a:r>
            <a:endParaRPr i="1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857" name="Google Shape;857;p45"/>
          <p:cNvSpPr txBox="1">
            <a:spLocks noGrp="1"/>
          </p:cNvSpPr>
          <p:nvPr>
            <p:ph type="ctrTitle"/>
          </p:nvPr>
        </p:nvSpPr>
        <p:spPr>
          <a:xfrm>
            <a:off x="2959338" y="1427150"/>
            <a:ext cx="873600" cy="1000364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PHẠM HỮU DUY BẢO</a:t>
            </a:r>
            <a:endParaRPr sz="1800" dirty="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cxnSp>
        <p:nvCxnSpPr>
          <p:cNvPr id="859" name="Google Shape;859;p45"/>
          <p:cNvCxnSpPr/>
          <p:nvPr/>
        </p:nvCxnSpPr>
        <p:spPr>
          <a:xfrm>
            <a:off x="1242588" y="3491725"/>
            <a:ext cx="0" cy="597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7;p24"/>
          <p:cNvSpPr txBox="1">
            <a:spLocks/>
          </p:cNvSpPr>
          <p:nvPr/>
        </p:nvSpPr>
        <p:spPr>
          <a:xfrm flipH="1">
            <a:off x="4245100" y="2029101"/>
            <a:ext cx="4278900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a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ra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product backlog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Xác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định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phạm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Sắp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xếp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tiến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u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tiên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chức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chức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n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ng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Chịu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nhiệm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sau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cùng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về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chất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l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ượng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dịch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vụ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i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" tmFilter="0,0; .5, 1; 1, 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 tmFilter="0,0; .5, 1; 1, 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 tmFilter="0,0; .5, 1; 1, 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" tmFilter="0,0; .5, 1; 1, 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" grpId="0" animBg="1"/>
      <p:bldP spid="851" grpId="0" build="p"/>
      <p:bldP spid="8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882" y="1770845"/>
            <a:ext cx="2249424" cy="1905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 smtClean="0"/>
              <a:t>OUR TEAM</a:t>
            </a:r>
            <a:endParaRPr lang="en-US" dirty="0"/>
          </a:p>
        </p:txBody>
      </p:sp>
      <p:sp>
        <p:nvSpPr>
          <p:cNvPr id="3" name="Google Shape;852;p45"/>
          <p:cNvSpPr txBox="1">
            <a:spLocks/>
          </p:cNvSpPr>
          <p:nvPr/>
        </p:nvSpPr>
        <p:spPr>
          <a:xfrm>
            <a:off x="497022" y="1358045"/>
            <a:ext cx="417270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52400" lvl="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Đưa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ra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giải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pháp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xóa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bỏ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rào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cản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vệ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tìm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hiệu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quả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nhất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Đảm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vận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hoạch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Hỗ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trợ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nếu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họ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gặp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phải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những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khan.</a:t>
            </a:r>
          </a:p>
          <a:p>
            <a:pPr marL="15240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chia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từng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đảm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tiến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lvl="0" indent="0">
              <a:buNone/>
            </a:pPr>
            <a:endParaRPr lang="en-US" sz="1600" b="1" i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856;p45"/>
          <p:cNvSpPr/>
          <p:nvPr/>
        </p:nvSpPr>
        <p:spPr>
          <a:xfrm rot="10800000">
            <a:off x="5214306" y="1773282"/>
            <a:ext cx="2253000" cy="1903500"/>
          </a:xfrm>
          <a:prstGeom prst="rect">
            <a:avLst/>
          </a:prstGeom>
          <a:solidFill>
            <a:srgbClr val="00FFFF">
              <a:alpha val="2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58;p45"/>
          <p:cNvSpPr txBox="1">
            <a:spLocks/>
          </p:cNvSpPr>
          <p:nvPr/>
        </p:nvSpPr>
        <p:spPr>
          <a:xfrm>
            <a:off x="7301749" y="1417524"/>
            <a:ext cx="710137" cy="1162389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 b="0" i="0" u="none" strike="noStrike" cap="none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sz="1800" dirty="0" smtClean="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LÊ BÁ MINH ĐỒNG</a:t>
            </a:r>
            <a:endParaRPr lang="en-US" sz="1800" dirty="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cxnSp>
        <p:nvCxnSpPr>
          <p:cNvPr id="7" name="Google Shape;860;p45"/>
          <p:cNvCxnSpPr/>
          <p:nvPr/>
        </p:nvCxnSpPr>
        <p:spPr>
          <a:xfrm>
            <a:off x="5564225" y="3491725"/>
            <a:ext cx="0" cy="597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51;p45"/>
          <p:cNvSpPr txBox="1">
            <a:spLocks/>
          </p:cNvSpPr>
          <p:nvPr/>
        </p:nvSpPr>
        <p:spPr>
          <a:xfrm>
            <a:off x="5564225" y="3630871"/>
            <a:ext cx="1580964" cy="50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Scrum Master</a:t>
            </a:r>
            <a:endParaRPr lang="en-US" sz="1800" i="1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562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DEVELOPMENT TEAM</a:t>
            </a: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88" y="986500"/>
            <a:ext cx="1694610" cy="19323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3" y="3019472"/>
            <a:ext cx="1828800" cy="19323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28" y="3071261"/>
            <a:ext cx="1828800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" t="11998" r="-112" b="10270"/>
          <a:stretch/>
        </p:blipFill>
        <p:spPr>
          <a:xfrm>
            <a:off x="7196228" y="1023421"/>
            <a:ext cx="1839686" cy="18954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Rectangle 31"/>
          <p:cNvSpPr/>
          <p:nvPr/>
        </p:nvSpPr>
        <p:spPr>
          <a:xfrm>
            <a:off x="173007" y="1249757"/>
            <a:ext cx="46147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Thực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hiện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chia ban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đầu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algn="ctr"/>
            <a:endParaRPr lang="en-US" sz="1600" b="1" i="1" dirty="0" smtClean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Chia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sẻ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nhiệm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thái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làm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đắn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chuyên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nghiệp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đảm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hoàn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algn="ctr"/>
            <a:endParaRPr lang="en-US" sz="1600" b="1" i="1" dirty="0" smtClean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Mỗi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tuân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thủ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nhiệm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điều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nay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nhân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tố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quyết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định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algn="ctr"/>
            <a:endParaRPr lang="en-US" sz="1600" b="1" i="1" dirty="0" smtClean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Khi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bất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kì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vướng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mắc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khăn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nào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suốt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quá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trình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phát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triển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đã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đề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nghị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họp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nhận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những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góp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ý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giải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quyết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hợp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thời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điểm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9321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1379</Words>
  <Application>Microsoft Office PowerPoint</Application>
  <PresentationFormat>On-screen Show (16:9)</PresentationFormat>
  <Paragraphs>314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Wingdings</vt:lpstr>
      <vt:lpstr>Roboto Slab Regular</vt:lpstr>
      <vt:lpstr>Saira ExtraCondensed Medium</vt:lpstr>
      <vt:lpstr>Squada One</vt:lpstr>
      <vt:lpstr>Saira Extra Condensed</vt:lpstr>
      <vt:lpstr>Barlow Semi Condensed Light</vt:lpstr>
      <vt:lpstr>Barlow Semi Condensed</vt:lpstr>
      <vt:lpstr>Arial</vt:lpstr>
      <vt:lpstr>Tahoma</vt:lpstr>
      <vt:lpstr>Calibri</vt:lpstr>
      <vt:lpstr>Saira ExtraCondensed SemiBold</vt:lpstr>
      <vt:lpstr>Times New Roman</vt:lpstr>
      <vt:lpstr>Fira Sans Extra Condensed Medium</vt:lpstr>
      <vt:lpstr>Isometric Gradient Social Media Strategy by Slidesgo</vt:lpstr>
      <vt:lpstr>EASY SETTING</vt:lpstr>
      <vt:lpstr>TỔNG QUAN VỀ DỰ ÁN</vt:lpstr>
      <vt:lpstr>TỔNG QUAN VỀ DỰ ÁN</vt:lpstr>
      <vt:lpstr>MỤC TIÊU CỦA DỰ ÁN</vt:lpstr>
      <vt:lpstr>PowerPoint Presentation</vt:lpstr>
      <vt:lpstr>CƠ CẤU TỔ CHỨC</vt:lpstr>
      <vt:lpstr>OUR TEAM</vt:lpstr>
      <vt:lpstr>OUR TEAM</vt:lpstr>
      <vt:lpstr>DEVELOPMENT TEAM</vt:lpstr>
      <vt:lpstr>CÁCH THỨC TRAO ĐỔI CÔNG VIỆC</vt:lpstr>
      <vt:lpstr>CÁCH THỨC TRAO ĐỔI CÔNG VIỆC</vt:lpstr>
      <vt:lpstr>QUẢN LÝ CÔNG VIỆC</vt:lpstr>
      <vt:lpstr>MÔ HÌNH 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 PHÍ DỰ 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CHẤT LƯỢNG DỰ ÁN</vt:lpstr>
      <vt:lpstr>PowerPoint Presentation</vt:lpstr>
      <vt:lpstr>PowerPoint Presentation</vt:lpstr>
      <vt:lpstr>PowerPoint Presentation</vt:lpstr>
      <vt:lpstr>PowerPoint Presentation</vt:lpstr>
      <vt:lpstr>RỦI RO</vt:lpstr>
      <vt:lpstr>TÁC ĐÔNG ĐẾN DỰ ÁN</vt:lpstr>
      <vt:lpstr>RỦI RO VỀ CHỨC NĂNG LOGIN</vt:lpstr>
      <vt:lpstr>TÁC ĐÔNG ĐẾN DỰ ÁN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STRATEGY</dc:title>
  <cp:lastModifiedBy>ADMIN</cp:lastModifiedBy>
  <cp:revision>40</cp:revision>
  <dcterms:modified xsi:type="dcterms:W3CDTF">2020-11-16T00:34:46Z</dcterms:modified>
</cp:coreProperties>
</file>